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authors.xml" ContentType="application/vnd.ms-powerpoint.author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95" r:id="rId2"/>
    <p:sldId id="296" r:id="rId3"/>
    <p:sldId id="297" r:id="rId4"/>
    <p:sldId id="298" r:id="rId5"/>
    <p:sldId id="299" r:id="rId6"/>
  </p:sldIdLst>
  <p:sldSz cx="9144000" cy="6858000" type="screen4x3"/>
  <p:notesSz cx="6858000" cy="9144000"/>
  <p:embeddedFontLst>
    <p:embeddedFont>
      <p:font typeface="Open Sans" charset="0"/>
      <p:regular r:id="rId8"/>
      <p:bold r:id="rId9"/>
      <p:italic r:id="rId10"/>
      <p:boldItalic r:id="rId11"/>
    </p:embeddedFont>
    <p:embeddedFont>
      <p:font typeface="Economica" charset="0"/>
      <p:regular r:id="rId12"/>
      <p:bold r:id="rId13"/>
      <p:italic r:id="rId14"/>
      <p:boldItalic r:id="rId15"/>
    </p:embeddedFon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Corbel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78" roundtripDataSignature="AMtx7mhe2+Q5kih3s2ZkB+v9mS2wqa2Uvg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8EBE2C1-C776-62F1-E523-9E5B5EC79800}" name="Tori Mirsadjadi (she/her/hers)" initials="TM(" userId="S::Tori.Mirsadjadi@sagepub.com::829506b3-188b-40ef-b775-a5ec767efb4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447CDC70-9483-45EF-92CA-92E173B3BE02}">
  <a:tblStyle styleId="{447CDC70-9483-45EF-92CA-92E173B3BE02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17956218-9CB0-4DAA-A24F-257A34DD6626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4.fntdata"/><Relationship Id="rId84" Type="http://schemas.microsoft.com/office/2018/10/relationships/authors" Target="author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font" Target="fonts/font13.fntdata"/><Relationship Id="rId83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23" Type="http://schemas.openxmlformats.org/officeDocument/2006/relationships/font" Target="fonts/font16.fntdata"/><Relationship Id="rId82" Type="http://schemas.openxmlformats.org/officeDocument/2006/relationships/tableStyles" Target="tableStyles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78" Type="http://customschemas.google.com/relationships/presentationmetadata" Target="metadata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font" Target="fonts/font15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ri Mirsadjadi (she/her/hers)" userId="829506b3-188b-40ef-b775-a5ec767efb4e" providerId="ADAL" clId="{ACCA83CE-F58D-4B7D-9C8F-06B52A7D39EF}"/>
    <pc:docChg chg="">
      <pc:chgData name="Tori Mirsadjadi (she/her/hers)" userId="829506b3-188b-40ef-b775-a5ec767efb4e" providerId="ADAL" clId="{ACCA83CE-F58D-4B7D-9C8F-06B52A7D39EF}" dt="2022-07-15T18:27:05.834" v="1"/>
      <pc:docMkLst>
        <pc:docMk/>
      </pc:docMkLst>
      <pc:sldChg chg="delCm">
        <pc:chgData name="Tori Mirsadjadi (she/her/hers)" userId="829506b3-188b-40ef-b775-a5ec767efb4e" providerId="ADAL" clId="{ACCA83CE-F58D-4B7D-9C8F-06B52A7D39EF}" dt="2022-07-15T18:26:55.547" v="0"/>
        <pc:sldMkLst>
          <pc:docMk/>
          <pc:sldMk cId="0" sldId="278"/>
        </pc:sldMkLst>
      </pc:sldChg>
      <pc:sldChg chg="delCm">
        <pc:chgData name="Tori Mirsadjadi (she/her/hers)" userId="829506b3-188b-40ef-b775-a5ec767efb4e" providerId="ADAL" clId="{ACCA83CE-F58D-4B7D-9C8F-06B52A7D39EF}" dt="2022-07-15T18:27:05.834" v="1"/>
        <pc:sldMkLst>
          <pc:docMk/>
          <pc:sldMk cId="0" sldId="27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5" name="Google Shape;495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0" name="Google Shape;500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6" name="Google Shape;506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2" name="Google Shape;512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7" name="Google Shape;517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66"/>
          <p:cNvSpPr/>
          <p:nvPr/>
        </p:nvSpPr>
        <p:spPr>
          <a:xfrm>
            <a:off x="4572000" y="-33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" name="Google Shape;54;p66"/>
          <p:cNvCxnSpPr/>
          <p:nvPr/>
        </p:nvCxnSpPr>
        <p:spPr>
          <a:xfrm>
            <a:off x="5029675" y="59940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5" name="Google Shape;55;p66"/>
          <p:cNvSpPr txBox="1">
            <a:spLocks noGrp="1"/>
          </p:cNvSpPr>
          <p:nvPr>
            <p:ph type="title"/>
          </p:nvPr>
        </p:nvSpPr>
        <p:spPr>
          <a:xfrm>
            <a:off x="265500" y="1239033"/>
            <a:ext cx="4045200" cy="23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66"/>
          <p:cNvSpPr txBox="1">
            <a:spLocks noGrp="1"/>
          </p:cNvSpPr>
          <p:nvPr>
            <p:ph type="subTitle" idx="1"/>
          </p:nvPr>
        </p:nvSpPr>
        <p:spPr>
          <a:xfrm>
            <a:off x="265500" y="3692001"/>
            <a:ext cx="4045200" cy="20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57" name="Google Shape;57;p66"/>
          <p:cNvSpPr txBox="1">
            <a:spLocks noGrp="1"/>
          </p:cNvSpPr>
          <p:nvPr>
            <p:ph type="body" idx="2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66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67"/>
          <p:cNvSpPr txBox="1">
            <a:spLocks noGrp="1"/>
          </p:cNvSpPr>
          <p:nvPr>
            <p:ph type="body" idx="1"/>
          </p:nvPr>
        </p:nvSpPr>
        <p:spPr>
          <a:xfrm>
            <a:off x="319500" y="5625233"/>
            <a:ext cx="5998800" cy="7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>
            <a:endParaRPr/>
          </a:p>
        </p:txBody>
      </p:sp>
      <p:sp>
        <p:nvSpPr>
          <p:cNvPr id="61" name="Google Shape;61;p6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68"/>
          <p:cNvSpPr/>
          <p:nvPr/>
        </p:nvSpPr>
        <p:spPr>
          <a:xfrm>
            <a:off x="0" y="6727600"/>
            <a:ext cx="9144000" cy="130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68"/>
          <p:cNvSpPr txBox="1">
            <a:spLocks noGrp="1"/>
          </p:cNvSpPr>
          <p:nvPr>
            <p:ph type="title" hasCustomPrompt="1"/>
          </p:nvPr>
        </p:nvSpPr>
        <p:spPr>
          <a:xfrm>
            <a:off x="311700" y="1276167"/>
            <a:ext cx="8520600" cy="28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5" name="Google Shape;65;p68"/>
          <p:cNvSpPr txBox="1">
            <a:spLocks noGrp="1"/>
          </p:cNvSpPr>
          <p:nvPr>
            <p:ph type="body" idx="1"/>
          </p:nvPr>
        </p:nvSpPr>
        <p:spPr>
          <a:xfrm>
            <a:off x="311700" y="4216000"/>
            <a:ext cx="8520600" cy="14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6" name="Google Shape;66;p6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_1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9"/>
          <p:cNvSpPr/>
          <p:nvPr/>
        </p:nvSpPr>
        <p:spPr>
          <a:xfrm>
            <a:off x="-5132" y="2059011"/>
            <a:ext cx="9146700" cy="1828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Corbel"/>
              <a:buNone/>
            </a:pPr>
            <a:endParaRPr sz="1400" b="0" i="0" u="none" strike="noStrike" cap="non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9" name="Google Shape;69;p69"/>
          <p:cNvSpPr txBox="1">
            <a:spLocks noGrp="1"/>
          </p:cNvSpPr>
          <p:nvPr>
            <p:ph type="title"/>
          </p:nvPr>
        </p:nvSpPr>
        <p:spPr>
          <a:xfrm>
            <a:off x="274319" y="2166364"/>
            <a:ext cx="8603700" cy="17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99BDD"/>
              </a:buClr>
              <a:buSzPts val="4500"/>
              <a:buFont typeface="Corbel"/>
              <a:buNone/>
              <a:defRPr sz="4500"/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9BDD"/>
              </a:buClr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9BDD"/>
              </a:buClr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9BDD"/>
              </a:buClr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9BDD"/>
              </a:buClr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9BDD"/>
              </a:buClr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9BDD"/>
              </a:buClr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9BDD"/>
              </a:buClr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9BDD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69"/>
          <p:cNvSpPr txBox="1">
            <a:spLocks noGrp="1"/>
          </p:cNvSpPr>
          <p:nvPr>
            <p:ph type="body" idx="1"/>
          </p:nvPr>
        </p:nvSpPr>
        <p:spPr>
          <a:xfrm>
            <a:off x="1143000" y="3996249"/>
            <a:ext cx="6858000" cy="13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Corbel"/>
              <a:buNone/>
              <a:defRPr sz="1500"/>
            </a:lvl1pPr>
            <a:lvl2pPr marL="914400" lvl="1" indent="-228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Corbel"/>
              <a:buNone/>
              <a:defRPr sz="1500"/>
            </a:lvl2pPr>
            <a:lvl3pPr marL="1371600" lvl="2" indent="-228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Corbel"/>
              <a:buNone/>
              <a:defRPr sz="1500"/>
            </a:lvl3pPr>
            <a:lvl4pPr marL="1828800" lvl="3" indent="-228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Corbel"/>
              <a:buNone/>
              <a:defRPr sz="1500"/>
            </a:lvl4pPr>
            <a:lvl5pPr marL="2286000" lvl="4" indent="-22860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Corbel"/>
              <a:buNone/>
              <a:defRPr sz="1500"/>
            </a:lvl5pPr>
            <a:lvl6pPr marL="2743200" lvl="5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1" name="Google Shape;71;p69"/>
          <p:cNvSpPr txBox="1">
            <a:spLocks noGrp="1"/>
          </p:cNvSpPr>
          <p:nvPr>
            <p:ph type="sldNum" idx="12"/>
          </p:nvPr>
        </p:nvSpPr>
        <p:spPr>
          <a:xfrm>
            <a:off x="7994194" y="6470796"/>
            <a:ext cx="192300" cy="2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orbel"/>
              <a:buNone/>
              <a:defRPr sz="9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orbel"/>
              <a:buNone/>
              <a:defRPr sz="9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orbel"/>
              <a:buNone/>
              <a:defRPr sz="9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orbel"/>
              <a:buNone/>
              <a:defRPr sz="9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orbel"/>
              <a:buNone/>
              <a:defRPr sz="9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orbel"/>
              <a:buNone/>
              <a:defRPr sz="9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orbel"/>
              <a:buNone/>
              <a:defRPr sz="9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orbel"/>
              <a:buNone/>
              <a:defRPr sz="9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orbel"/>
              <a:buNone/>
              <a:defRPr sz="900" b="0" i="0" u="none" strike="noStrike" cap="none">
                <a:solidFill>
                  <a:srgbClr val="FFFFFF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5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marL="1371600" lvl="2" indent="-34290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marL="3200400" lvl="6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marL="4114800" lvl="8" indent="-34290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5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5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5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9"/>
          <p:cNvSpPr/>
          <p:nvPr/>
        </p:nvSpPr>
        <p:spPr>
          <a:xfrm>
            <a:off x="2744013" y="1008933"/>
            <a:ext cx="1081625" cy="1499896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22" name="Google Shape;22;p59"/>
          <p:cNvSpPr/>
          <p:nvPr/>
        </p:nvSpPr>
        <p:spPr>
          <a:xfrm rot="10800000">
            <a:off x="5318350" y="4355671"/>
            <a:ext cx="1081625" cy="1499896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23" name="Google Shape;23;p59"/>
          <p:cNvSpPr txBox="1">
            <a:spLocks noGrp="1"/>
          </p:cNvSpPr>
          <p:nvPr>
            <p:ph type="ctrTitle"/>
          </p:nvPr>
        </p:nvSpPr>
        <p:spPr>
          <a:xfrm>
            <a:off x="3044700" y="1925674"/>
            <a:ext cx="3054600" cy="20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9"/>
          <p:cNvSpPr txBox="1">
            <a:spLocks noGrp="1"/>
          </p:cNvSpPr>
          <p:nvPr>
            <p:ph type="subTitle" idx="1"/>
          </p:nvPr>
        </p:nvSpPr>
        <p:spPr>
          <a:xfrm>
            <a:off x="3044700" y="4155440"/>
            <a:ext cx="3054600" cy="9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25" name="Google Shape;25;p59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0"/>
          <p:cNvSpPr/>
          <p:nvPr/>
        </p:nvSpPr>
        <p:spPr>
          <a:xfrm flipH="1">
            <a:off x="7595938" y="613633"/>
            <a:ext cx="1081625" cy="1499896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28" name="Google Shape;28;p60"/>
          <p:cNvSpPr/>
          <p:nvPr/>
        </p:nvSpPr>
        <p:spPr>
          <a:xfrm rot="10800000" flipH="1">
            <a:off x="466425" y="4744471"/>
            <a:ext cx="1081625" cy="1499896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29" name="Google Shape;29;p60"/>
          <p:cNvSpPr txBox="1">
            <a:spLocks noGrp="1"/>
          </p:cNvSpPr>
          <p:nvPr>
            <p:ph type="title"/>
          </p:nvPr>
        </p:nvSpPr>
        <p:spPr>
          <a:xfrm>
            <a:off x="773700" y="2408600"/>
            <a:ext cx="7596600" cy="20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0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1"/>
          <p:cNvSpPr/>
          <p:nvPr/>
        </p:nvSpPr>
        <p:spPr>
          <a:xfrm>
            <a:off x="0" y="6727600"/>
            <a:ext cx="9144000" cy="130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61"/>
          <p:cNvSpPr txBox="1">
            <a:spLocks noGrp="1"/>
          </p:cNvSpPr>
          <p:nvPr>
            <p:ph type="title"/>
          </p:nvPr>
        </p:nvSpPr>
        <p:spPr>
          <a:xfrm>
            <a:off x="311700" y="421233"/>
            <a:ext cx="8520600" cy="11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1"/>
          <p:cNvSpPr txBox="1">
            <a:spLocks noGrp="1"/>
          </p:cNvSpPr>
          <p:nvPr>
            <p:ph type="body" idx="1"/>
          </p:nvPr>
        </p:nvSpPr>
        <p:spPr>
          <a:xfrm>
            <a:off x="311700" y="1633633"/>
            <a:ext cx="8520600" cy="44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5" name="Google Shape;35;p61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2"/>
          <p:cNvSpPr txBox="1">
            <a:spLocks noGrp="1"/>
          </p:cNvSpPr>
          <p:nvPr>
            <p:ph type="title"/>
          </p:nvPr>
        </p:nvSpPr>
        <p:spPr>
          <a:xfrm>
            <a:off x="311700" y="421233"/>
            <a:ext cx="8520600" cy="11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2"/>
          <p:cNvSpPr txBox="1">
            <a:spLocks noGrp="1"/>
          </p:cNvSpPr>
          <p:nvPr>
            <p:ph type="body" idx="1"/>
          </p:nvPr>
        </p:nvSpPr>
        <p:spPr>
          <a:xfrm>
            <a:off x="311700" y="1633633"/>
            <a:ext cx="3999900" cy="44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9" name="Google Shape;39;p62"/>
          <p:cNvSpPr txBox="1">
            <a:spLocks noGrp="1"/>
          </p:cNvSpPr>
          <p:nvPr>
            <p:ph type="body" idx="2"/>
          </p:nvPr>
        </p:nvSpPr>
        <p:spPr>
          <a:xfrm>
            <a:off x="4832400" y="1633633"/>
            <a:ext cx="3999900" cy="44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0" name="Google Shape;40;p6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3"/>
          <p:cNvSpPr txBox="1">
            <a:spLocks noGrp="1"/>
          </p:cNvSpPr>
          <p:nvPr>
            <p:ph type="title"/>
          </p:nvPr>
        </p:nvSpPr>
        <p:spPr>
          <a:xfrm>
            <a:off x="311700" y="421233"/>
            <a:ext cx="8520600" cy="11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3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4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6" name="Google Shape;46;p64"/>
          <p:cNvSpPr txBox="1">
            <a:spLocks noGrp="1"/>
          </p:cNvSpPr>
          <p:nvPr>
            <p:ph type="body" idx="1"/>
          </p:nvPr>
        </p:nvSpPr>
        <p:spPr>
          <a:xfrm>
            <a:off x="311700" y="1865867"/>
            <a:ext cx="2808000" cy="371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7" name="Google Shape;47;p6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5"/>
          <p:cNvSpPr/>
          <p:nvPr/>
        </p:nvSpPr>
        <p:spPr>
          <a:xfrm>
            <a:off x="0" y="6727600"/>
            <a:ext cx="9144000" cy="130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65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58788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51" name="Google Shape;51;p6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lux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2"/>
          <p:cNvSpPr txBox="1">
            <a:spLocks noGrp="1"/>
          </p:cNvSpPr>
          <p:nvPr>
            <p:ph type="title"/>
          </p:nvPr>
        </p:nvSpPr>
        <p:spPr>
          <a:xfrm>
            <a:off x="311700" y="421233"/>
            <a:ext cx="8520600" cy="11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7" name="Google Shape;7;p52"/>
          <p:cNvSpPr txBox="1">
            <a:spLocks noGrp="1"/>
          </p:cNvSpPr>
          <p:nvPr>
            <p:ph type="body" idx="1"/>
          </p:nvPr>
        </p:nvSpPr>
        <p:spPr>
          <a:xfrm>
            <a:off x="311700" y="1633633"/>
            <a:ext cx="8520600" cy="44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52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1"/>
          <p:cNvSpPr txBox="1"/>
          <p:nvPr/>
        </p:nvSpPr>
        <p:spPr>
          <a:xfrm>
            <a:off x="2450600" y="3000750"/>
            <a:ext cx="4096500" cy="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</a:pPr>
            <a:r>
              <a:rPr lang="en" sz="5200" b="1" i="0" u="none" strike="noStrike" cap="none">
                <a:solidFill>
                  <a:srgbClr val="000000"/>
                </a:solidFill>
                <a:latin typeface="+mj-lt"/>
                <a:ea typeface="Open Sans"/>
                <a:cs typeface="Open Sans"/>
                <a:sym typeface="Open Sans"/>
              </a:rPr>
              <a:t>LESSON 3</a:t>
            </a:r>
            <a:endParaRPr sz="5200" b="1" i="0" u="none" strike="noStrike" cap="none">
              <a:solidFill>
                <a:srgbClr val="000000"/>
              </a:solidFill>
              <a:latin typeface="+mj-lt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4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 sz="3000" b="1" dirty="0">
                <a:latin typeface="+mj-lt"/>
              </a:rPr>
              <a:t>Create Your Own Data Representation</a:t>
            </a:r>
            <a:endParaRPr sz="3000" b="1" dirty="0">
              <a:latin typeface="+mj-lt"/>
            </a:endParaRPr>
          </a:p>
        </p:txBody>
      </p:sp>
      <p:sp>
        <p:nvSpPr>
          <p:cNvPr id="503" name="Google Shape;503;p4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●"/>
            </a:pPr>
            <a:r>
              <a:rPr lang="en" sz="2200" dirty="0">
                <a:latin typeface="+mj-lt"/>
                <a:ea typeface="Arial"/>
                <a:cs typeface="Arial"/>
                <a:sym typeface="Arial"/>
              </a:rPr>
              <a:t>Observe the table of data.</a:t>
            </a:r>
            <a:endParaRPr sz="2200" dirty="0">
              <a:latin typeface="+mj-lt"/>
              <a:ea typeface="Arial"/>
              <a:cs typeface="Arial"/>
              <a:sym typeface="Arial"/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" sz="2200" dirty="0">
                <a:latin typeface="+mj-lt"/>
                <a:ea typeface="Calibri"/>
                <a:cs typeface="Calibri"/>
                <a:sym typeface="Calibri"/>
              </a:rPr>
              <a:t>What patterns, relationships, and instant insights are there in this data?</a:t>
            </a:r>
            <a:endParaRPr sz="2200" dirty="0">
              <a:latin typeface="+mj-lt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" sz="2200" dirty="0">
                <a:latin typeface="+mj-lt"/>
                <a:ea typeface="Calibri"/>
                <a:cs typeface="Calibri"/>
                <a:sym typeface="Calibri"/>
              </a:rPr>
              <a:t>What story can be told from this data?</a:t>
            </a:r>
            <a:endParaRPr sz="2200" dirty="0">
              <a:latin typeface="+mj-lt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" sz="2200" dirty="0">
                <a:latin typeface="+mj-lt"/>
                <a:ea typeface="Calibri"/>
                <a:cs typeface="Calibri"/>
                <a:sym typeface="Calibri"/>
              </a:rPr>
              <a:t>How would you visualize it?</a:t>
            </a:r>
            <a:endParaRPr sz="2200" dirty="0">
              <a:latin typeface="+mj-lt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" sz="2200" dirty="0">
                <a:latin typeface="+mj-lt"/>
                <a:ea typeface="Calibri"/>
                <a:cs typeface="Calibri"/>
                <a:sym typeface="Calibri"/>
              </a:rPr>
              <a:t>How do you create a visualization to aid our cognition of the data?</a:t>
            </a:r>
            <a:endParaRPr sz="2200" dirty="0">
              <a:latin typeface="+mj-lt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" sz="2200" dirty="0">
                <a:latin typeface="+mj-lt"/>
                <a:ea typeface="Calibri"/>
                <a:cs typeface="Calibri"/>
                <a:sym typeface="Calibri"/>
              </a:rPr>
              <a:t>How do you want it to connect to the viewer?</a:t>
            </a:r>
            <a:endParaRPr sz="2200" dirty="0">
              <a:latin typeface="+mj-lt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" sz="2200" dirty="0">
                <a:latin typeface="+mj-lt"/>
                <a:ea typeface="Calibri"/>
                <a:cs typeface="Calibri"/>
                <a:sym typeface="Calibri"/>
              </a:rPr>
              <a:t>How will it align with who we are . . . our identities, emotions, interests, and values?</a:t>
            </a:r>
            <a:endParaRPr sz="2200" dirty="0">
              <a:latin typeface="+mj-lt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" sz="2200" dirty="0">
                <a:latin typeface="+mj-lt"/>
                <a:ea typeface="Calibri"/>
                <a:cs typeface="Calibri"/>
                <a:sym typeface="Calibri"/>
              </a:rPr>
              <a:t>What other questions do you want to lead the viewer to ask? </a:t>
            </a:r>
            <a:endParaRPr sz="2200" dirty="0">
              <a:latin typeface="+mj-lt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" sz="2200" dirty="0">
                <a:latin typeface="+mj-lt"/>
                <a:ea typeface="Calibri"/>
                <a:cs typeface="Calibri"/>
                <a:sym typeface="Calibri"/>
              </a:rPr>
              <a:t>Make a quick sketch.</a:t>
            </a:r>
            <a:endParaRPr sz="2200" dirty="0">
              <a:latin typeface="+mj-lt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2200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43"/>
          <p:cNvSpPr txBox="1">
            <a:spLocks noGrp="1"/>
          </p:cNvSpPr>
          <p:nvPr>
            <p:ph type="title"/>
          </p:nvPr>
        </p:nvSpPr>
        <p:spPr>
          <a:xfrm>
            <a:off x="425350" y="99575"/>
            <a:ext cx="8376600" cy="11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 sz="2400" b="1">
                <a:latin typeface="+mj-lt"/>
                <a:ea typeface="Times New Roman"/>
                <a:cs typeface="Times New Roman"/>
                <a:sym typeface="Times New Roman"/>
              </a:rPr>
              <a:t>Selected State Data 2020 to </a:t>
            </a:r>
            <a:endParaRPr sz="2400" b="1">
              <a:latin typeface="+mj-lt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1">
                <a:latin typeface="+mj-lt"/>
                <a:ea typeface="Times New Roman"/>
                <a:cs typeface="Times New Roman"/>
                <a:sym typeface="Times New Roman"/>
              </a:rPr>
              <a:t>Explore and Create a Data Visualization</a:t>
            </a:r>
            <a:endParaRPr sz="5500">
              <a:latin typeface="+mj-lt"/>
            </a:endParaRPr>
          </a:p>
        </p:txBody>
      </p:sp>
      <p:graphicFrame>
        <p:nvGraphicFramePr>
          <p:cNvPr id="509" name="Google Shape;509;p43"/>
          <p:cNvGraphicFramePr/>
          <p:nvPr>
            <p:extLst>
              <p:ext uri="{D42A27DB-BD31-4B8C-83A1-F6EECF244321}">
                <p14:modId xmlns:p14="http://schemas.microsoft.com/office/powerpoint/2010/main" xmlns="" val="2507425203"/>
              </p:ext>
            </p:extLst>
          </p:nvPr>
        </p:nvGraphicFramePr>
        <p:xfrm>
          <a:off x="326125" y="1179175"/>
          <a:ext cx="8491750" cy="5484400"/>
        </p:xfrm>
        <a:graphic>
          <a:graphicData uri="http://schemas.openxmlformats.org/drawingml/2006/table">
            <a:tbl>
              <a:tblPr>
                <a:noFill/>
                <a:tableStyleId>{17956218-9CB0-4DAA-A24F-257A34DD6626}</a:tableStyleId>
              </a:tblPr>
              <a:tblGrid>
                <a:gridCol w="23487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971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789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669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99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b="1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Literacy Rate</a:t>
                      </a:r>
                      <a:endParaRPr sz="2000" b="1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b="1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(% of population)</a:t>
                      </a:r>
                      <a:endParaRPr sz="2000" b="1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b="1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Mean Annual Household Income ($)</a:t>
                      </a:r>
                      <a:endParaRPr sz="2000" b="1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b="1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Life Expectancy</a:t>
                      </a:r>
                      <a:endParaRPr sz="2000" b="1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b="1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(years)</a:t>
                      </a:r>
                      <a:endParaRPr sz="2000" b="1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b="1" u="none" strike="noStrike" cap="none" dirty="0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Alabama</a:t>
                      </a:r>
                      <a:endParaRPr sz="2000" b="1" u="none" strike="noStrike" cap="none" dirty="0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85.20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12700" marR="12700" marT="12700" marB="6350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69,842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12700" marR="12700" marT="12700" marB="6350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74.9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12700" marR="12700" marT="12700" marB="6350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b="1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Alaska</a:t>
                      </a:r>
                      <a:endParaRPr sz="2000" b="1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90.80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98,606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77.9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b="1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California</a:t>
                      </a:r>
                      <a:endParaRPr sz="2000" b="1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76.90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106,916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81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b="1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Indiana</a:t>
                      </a:r>
                      <a:endParaRPr sz="2000" b="1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92.00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75,025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77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b="1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Massachusetts</a:t>
                      </a:r>
                      <a:endParaRPr sz="2000" b="1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90.10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111,498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79.9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b="1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Mississippi</a:t>
                      </a:r>
                      <a:endParaRPr sz="2000" b="1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84.00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62,835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74.6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b="1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Montana</a:t>
                      </a:r>
                      <a:endParaRPr sz="2000" b="1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91.20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74,190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77.1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4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b="1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New Jersey</a:t>
                      </a:r>
                      <a:endParaRPr sz="2000" b="1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83.10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114,691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80.4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4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b="1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Ohio</a:t>
                      </a:r>
                      <a:endParaRPr sz="2000" b="1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90.90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76,958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76.6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443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b="1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Washington</a:t>
                      </a:r>
                      <a:endParaRPr sz="2000" b="1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>
                    <a:solidFill>
                      <a:srgbClr val="D0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90.20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98,983</a:t>
                      </a:r>
                      <a:endParaRPr sz="2000" u="none" strike="noStrike" cap="none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strike="noStrike" cap="none" dirty="0">
                          <a:latin typeface="+mj-lt"/>
                          <a:ea typeface="Times New Roman"/>
                          <a:cs typeface="Times New Roman"/>
                          <a:sym typeface="Times New Roman"/>
                        </a:rPr>
                        <a:t>80</a:t>
                      </a:r>
                      <a:endParaRPr sz="2000" u="none" strike="noStrike" cap="none" dirty="0">
                        <a:latin typeface="+mj-lt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44"/>
          <p:cNvSpPr txBox="1"/>
          <p:nvPr/>
        </p:nvSpPr>
        <p:spPr>
          <a:xfrm>
            <a:off x="2450600" y="3000750"/>
            <a:ext cx="4096500" cy="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</a:pPr>
            <a:r>
              <a:rPr lang="en" sz="5200" b="1" i="0" u="none" strike="noStrike" cap="none">
                <a:solidFill>
                  <a:srgbClr val="000000"/>
                </a:solidFill>
                <a:latin typeface="+mj-lt"/>
                <a:ea typeface="Open Sans"/>
                <a:cs typeface="Open Sans"/>
                <a:sym typeface="Open Sans"/>
              </a:rPr>
              <a:t>LESSON 4</a:t>
            </a:r>
            <a:endParaRPr sz="5200" b="1" i="0" u="none" strike="noStrike" cap="none">
              <a:solidFill>
                <a:srgbClr val="000000"/>
              </a:solidFill>
              <a:latin typeface="+mj-lt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45"/>
          <p:cNvSpPr txBox="1"/>
          <p:nvPr/>
        </p:nvSpPr>
        <p:spPr>
          <a:xfrm>
            <a:off x="2523750" y="1600125"/>
            <a:ext cx="4096500" cy="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</a:pPr>
            <a:r>
              <a:rPr lang="en" sz="5200" b="1" i="0" u="none" strike="noStrike" cap="none">
                <a:solidFill>
                  <a:srgbClr val="000000"/>
                </a:solidFill>
                <a:latin typeface="+mj-lt"/>
                <a:ea typeface="Open Sans"/>
                <a:cs typeface="Open Sans"/>
                <a:sym typeface="Open Sans"/>
              </a:rPr>
              <a:t>Present and Evaluate</a:t>
            </a:r>
            <a:endParaRPr sz="5200" b="1" i="0" u="none" strike="noStrike" cap="none">
              <a:solidFill>
                <a:srgbClr val="000000"/>
              </a:solidFill>
              <a:latin typeface="+mj-lt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179</Words>
  <Application>Microsoft Office PowerPoint</Application>
  <PresentationFormat>On-screen Show (4:3)</PresentationFormat>
  <Paragraphs>60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Open Sans</vt:lpstr>
      <vt:lpstr>Economica</vt:lpstr>
      <vt:lpstr>Calibri</vt:lpstr>
      <vt:lpstr>Times New Roman</vt:lpstr>
      <vt:lpstr>Corbel</vt:lpstr>
      <vt:lpstr>Luxe</vt:lpstr>
      <vt:lpstr>Slide 1</vt:lpstr>
      <vt:lpstr>Create Your Own Data Representation</vt:lpstr>
      <vt:lpstr>Selected State Data 2020 to  Explore and Create a Data Visualization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Tori Mirsadjadi (she/her/hers)</dc:creator>
  <cp:lastModifiedBy>conv</cp:lastModifiedBy>
  <cp:revision>27</cp:revision>
  <dcterms:modified xsi:type="dcterms:W3CDTF">2022-08-02T04:57:24Z</dcterms:modified>
</cp:coreProperties>
</file>